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1002" r:id="rId2"/>
    <p:sldId id="1142" r:id="rId3"/>
    <p:sldId id="1063" r:id="rId4"/>
    <p:sldId id="1148" r:id="rId5"/>
    <p:sldId id="998" r:id="rId6"/>
    <p:sldId id="1098" r:id="rId7"/>
    <p:sldId id="1143" r:id="rId8"/>
    <p:sldId id="1064" r:id="rId9"/>
    <p:sldId id="1065" r:id="rId10"/>
    <p:sldId id="1066" r:id="rId11"/>
    <p:sldId id="1145" r:id="rId12"/>
    <p:sldId id="1146" r:id="rId13"/>
    <p:sldId id="1147" r:id="rId14"/>
    <p:sldId id="1141" r:id="rId15"/>
    <p:sldId id="1149" r:id="rId16"/>
    <p:sldId id="1068" r:id="rId17"/>
    <p:sldId id="1115" r:id="rId18"/>
    <p:sldId id="1108" r:id="rId19"/>
    <p:sldId id="1116" r:id="rId20"/>
    <p:sldId id="1089" r:id="rId21"/>
    <p:sldId id="1090" r:id="rId22"/>
    <p:sldId id="1091" r:id="rId23"/>
    <p:sldId id="1092" r:id="rId24"/>
    <p:sldId id="1095" r:id="rId25"/>
    <p:sldId id="1096" r:id="rId26"/>
    <p:sldId id="1099" r:id="rId27"/>
  </p:sldIdLst>
  <p:sldSz cx="9144000" cy="6858000" type="screen4x3"/>
  <p:notesSz cx="6797675" cy="9926638"/>
  <p:custDataLst>
    <p:tags r:id="rId3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6BE"/>
    <a:srgbClr val="000066"/>
    <a:srgbClr val="000099"/>
    <a:srgbClr val="FFFFFF"/>
    <a:srgbClr val="FFCCCC"/>
    <a:srgbClr val="CCFFCC"/>
    <a:srgbClr val="C0C0C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/>
        <p:guide/>
      </p:guideLst>
    </p:cSldViewPr>
  </p:slideViewPr>
  <p:outlineViewPr>
    <p:cViewPr>
      <p:scale>
        <a:sx n="100" d="100"/>
        <a:sy n="100" d="100"/>
      </p:scale>
      <p:origin x="0" y="21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90" y="-10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t" anchorCtr="0" compatLnSpc="1">
            <a:prstTxWarp prst="textNoShape">
              <a:avLst/>
            </a:prstTxWarp>
          </a:bodyPr>
          <a:lstStyle>
            <a:lvl1pPr algn="l" defTabSz="909638">
              <a:defRPr sz="11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t" anchorCtr="0" compatLnSpc="1">
            <a:prstTxWarp prst="textNoShape">
              <a:avLst/>
            </a:prstTxWarp>
          </a:bodyPr>
          <a:lstStyle>
            <a:lvl1pPr algn="r" defTabSz="909638">
              <a:defRPr sz="11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b" anchorCtr="0" compatLnSpc="1">
            <a:prstTxWarp prst="textNoShape">
              <a:avLst/>
            </a:prstTxWarp>
          </a:bodyPr>
          <a:lstStyle>
            <a:lvl1pPr algn="l" defTabSz="909638">
              <a:defRPr sz="11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b" anchorCtr="0" compatLnSpc="1">
            <a:prstTxWarp prst="textNoShape">
              <a:avLst/>
            </a:prstTxWarp>
          </a:bodyPr>
          <a:lstStyle>
            <a:lvl1pPr algn="r" defTabSz="909638">
              <a:defRPr sz="1100"/>
            </a:lvl1pPr>
          </a:lstStyle>
          <a:p>
            <a:pPr>
              <a:defRPr/>
            </a:pPr>
            <a:fld id="{03CB7BD4-13EC-4DE2-BB42-89340AEECD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28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t" anchorCtr="0" compatLnSpc="1">
            <a:prstTxWarp prst="textNoShape">
              <a:avLst/>
            </a:prstTxWarp>
          </a:bodyPr>
          <a:lstStyle>
            <a:lvl1pPr algn="l" defTabSz="909638">
              <a:defRPr sz="11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t" anchorCtr="0" compatLnSpc="1">
            <a:prstTxWarp prst="textNoShape">
              <a:avLst/>
            </a:prstTxWarp>
          </a:bodyPr>
          <a:lstStyle>
            <a:lvl1pPr algn="r" defTabSz="909638">
              <a:defRPr sz="11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6463"/>
            <a:ext cx="4981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b" anchorCtr="0" compatLnSpc="1">
            <a:prstTxWarp prst="textNoShape">
              <a:avLst/>
            </a:prstTxWarp>
          </a:bodyPr>
          <a:lstStyle>
            <a:lvl1pPr algn="l" defTabSz="909638">
              <a:defRPr sz="11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4" tIns="45423" rIns="90844" bIns="45423" numCol="1" anchor="b" anchorCtr="0" compatLnSpc="1">
            <a:prstTxWarp prst="textNoShape">
              <a:avLst/>
            </a:prstTxWarp>
          </a:bodyPr>
          <a:lstStyle>
            <a:lvl1pPr algn="r" defTabSz="909638">
              <a:defRPr sz="1100"/>
            </a:lvl1pPr>
          </a:lstStyle>
          <a:p>
            <a:pPr>
              <a:defRPr/>
            </a:pPr>
            <a:fld id="{0FC5DA5C-4E4C-437A-9CA0-2CD5D9817D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17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4" tIns="45423" rIns="90844" bIns="45423" anchor="b"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E249DEF0-036B-4649-B662-2668B19331AB}" type="slidenum">
              <a:rPr lang="en-GB" altLang="en-US" sz="1100"/>
              <a:pPr algn="r"/>
              <a:t>1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5046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5FBAE02-A243-4A64-9FCC-3B45392E071B}" type="slidenum">
              <a:rPr lang="en-GB" altLang="en-US" sz="1100" smtClean="0"/>
              <a:pPr/>
              <a:t>10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474430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1EAF9E-9717-4077-8101-D45DCB82567B}" type="slidenum">
              <a:rPr lang="en-GB" altLang="en-US" sz="1100" smtClean="0"/>
              <a:pPr/>
              <a:t>11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965921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1EAF9E-9717-4077-8101-D45DCB82567B}" type="slidenum">
              <a:rPr lang="en-GB" altLang="en-US" sz="1100" smtClean="0"/>
              <a:pPr/>
              <a:t>12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1762822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1EAF9E-9717-4077-8101-D45DCB82567B}" type="slidenum">
              <a:rPr lang="en-GB" altLang="en-US" sz="1100" smtClean="0"/>
              <a:pPr/>
              <a:t>13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1592587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3D99F92-99C5-4B59-895C-1FCA6479ABE0}" type="slidenum">
              <a:rPr lang="en-GB" altLang="en-US" sz="1100" smtClean="0"/>
              <a:pPr/>
              <a:t>16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593826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3D99F92-99C5-4B59-895C-1FCA6479ABE0}" type="slidenum">
              <a:rPr lang="en-GB" altLang="en-US" sz="1100" smtClean="0"/>
              <a:pPr/>
              <a:t>17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699533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F42822C-C8AC-418D-832C-39A98A79BD89}" type="slidenum">
              <a:rPr lang="en-GB" altLang="en-US" sz="1100" smtClean="0"/>
              <a:pPr/>
              <a:t>18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32487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F42822C-C8AC-418D-832C-39A98A79BD89}" type="slidenum">
              <a:rPr lang="en-GB" altLang="en-US" sz="1100" smtClean="0"/>
              <a:pPr/>
              <a:t>19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53280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4" tIns="45423" rIns="90844" bIns="45423" anchor="b"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CA6E0666-0795-4041-A191-C4EBFAA24456}" type="slidenum">
              <a:rPr lang="en-GB" altLang="en-US" sz="1100"/>
              <a:pPr algn="r"/>
              <a:t>26</a:t>
            </a:fld>
            <a:endParaRPr lang="en-GB" altLang="en-US" sz="1100"/>
          </a:p>
        </p:txBody>
      </p:sp>
    </p:spTree>
    <p:extLst>
      <p:ext uri="{BB962C8B-B14F-4D97-AF65-F5344CB8AC3E}">
        <p14:creationId xmlns:p14="http://schemas.microsoft.com/office/powerpoint/2010/main" val="51706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B28C2FD-8F66-431B-BEBA-98AB7299B248}" type="slidenum">
              <a:rPr lang="en-GB" altLang="en-US" sz="1100" smtClean="0"/>
              <a:pPr/>
              <a:t>2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177153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2ECFF76-DAC3-443C-B746-A992D6B3527C}" type="slidenum">
              <a:rPr lang="en-GB" altLang="en-US" sz="1100" smtClean="0"/>
              <a:pPr/>
              <a:t>3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210633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2ECFF76-DAC3-443C-B746-A992D6B3527C}" type="slidenum">
              <a:rPr lang="en-GB" altLang="en-US" sz="1100" smtClean="0"/>
              <a:pPr/>
              <a:t>4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03530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12B7FA6-7A5A-4D78-BB10-DBD498EAB01A}" type="slidenum">
              <a:rPr lang="en-GB" altLang="en-US" sz="1100" smtClean="0"/>
              <a:pPr/>
              <a:t>5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65140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D127183-F70E-46DC-ACB2-BEE3DBF12F10}" type="slidenum">
              <a:rPr lang="en-GB" altLang="en-US" sz="1100" smtClean="0"/>
              <a:pPr/>
              <a:t>6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39195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D127183-F70E-46DC-ACB2-BEE3DBF12F10}" type="slidenum">
              <a:rPr lang="en-GB" altLang="en-US" sz="1100" smtClean="0"/>
              <a:pPr/>
              <a:t>7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129191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963517E-9AB3-426B-9D8F-E19416CB9ADC}" type="slidenum">
              <a:rPr lang="en-GB" altLang="en-US" sz="1100" smtClean="0"/>
              <a:pPr/>
              <a:t>8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356293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1EAF9E-9717-4077-8101-D45DCB82567B}" type="slidenum">
              <a:rPr lang="en-GB" altLang="en-US" sz="1100" smtClean="0"/>
              <a:pPr/>
              <a:t>9</a:t>
            </a:fld>
            <a:endParaRPr lang="en-GB" altLang="en-US" sz="1100" smtClean="0"/>
          </a:p>
        </p:txBody>
      </p:sp>
    </p:spTree>
    <p:extLst>
      <p:ext uri="{BB962C8B-B14F-4D97-AF65-F5344CB8AC3E}">
        <p14:creationId xmlns:p14="http://schemas.microsoft.com/office/powerpoint/2010/main" val="409454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i="0" smtClean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i="0" smtClean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i="0" smtClean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" name="s8CDBarBack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143000" y="6426200"/>
            <a:ext cx="6858000" cy="3175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9" name="s8CDBa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1143000" y="6426200"/>
            <a:ext cx="3429000" cy="317500"/>
          </a:xfrm>
          <a:prstGeom prst="rect">
            <a:avLst/>
          </a:prstGeom>
          <a:solidFill>
            <a:srgbClr val="6080F0"/>
          </a:solidFill>
          <a:ln>
            <a:noFill/>
          </a:ln>
          <a:extLst/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" name="s8CDBarPreText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143000" y="6426200"/>
            <a:ext cx="3086100" cy="317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defRPr/>
            </a:pPr>
            <a:r>
              <a:rPr lang="en-GB" sz="1400" smtClean="0">
                <a:ea typeface="+mn-ea"/>
              </a:rPr>
              <a:t>You have</a:t>
            </a:r>
          </a:p>
        </p:txBody>
      </p:sp>
      <p:sp>
        <p:nvSpPr>
          <p:cNvPr id="11" name="s8CDBarNumber" hidden="1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229100" y="6426200"/>
            <a:ext cx="685800" cy="317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r>
              <a:rPr lang="en-GB" sz="1600" smtClean="0">
                <a:ea typeface="+mn-ea"/>
              </a:rPr>
              <a:t>10</a:t>
            </a:r>
          </a:p>
        </p:txBody>
      </p:sp>
      <p:sp>
        <p:nvSpPr>
          <p:cNvPr id="12" name="s8CDBarPostText" hidden="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914900" y="6426200"/>
            <a:ext cx="3086100" cy="317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sz="1400" smtClean="0">
                <a:ea typeface="+mn-ea"/>
              </a:rPr>
              <a:t>seconds</a:t>
            </a:r>
          </a:p>
        </p:txBody>
      </p:sp>
      <p:pic>
        <p:nvPicPr>
          <p:cNvPr id="13" name="Picture 15" descr="QCA_LBlu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819A-ED13-4B07-A18F-4D325C231DCD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ADD4-C30F-4A43-A791-09AF520353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10498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59E5-6BCD-441A-B9C1-C1AA53D40333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A5F2-EC1A-484A-82A0-A45D4C32C2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35688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3F78-E028-47AE-88CF-F9CA4E1CCE56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D6E0A-578E-4B83-B947-9EE374A7B6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67460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21E3-F1B8-4B3F-9803-D424D97B89CC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451E-A947-4A21-8BAC-C8640591F3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74774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1DF13-DF00-4E4C-934F-0FE51DF265BA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AC89-D9AA-4E45-A659-CB86CF0E6F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2930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33A9-B8CE-48B8-B4D7-8485567008B1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9EE9-444A-4F8C-B947-62188F7545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49564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FEC0-6F11-4AC6-AEBD-B9139932D6A3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CC9A-36F3-4BB7-B7BC-3AAA98859C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131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2453-AE22-4482-8A72-9FC773F0C9B9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425D-F102-4201-AF55-DE845A16A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98971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E58D2-4CE3-494B-9287-39E78A0A58FD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8CBD-0701-49EE-89CD-3FA21FD5B2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82452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B9B4-4608-4AE6-AAE5-EF64CCD64260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A248-7323-436E-803F-1C7FA6CC15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9150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EB4D-AD69-4190-A7AE-F3246132638F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3A8DC-4AC4-48A9-BDCE-9C409BB78A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52699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AE09F7-B51F-45B9-8721-18C55E0ECC2A}" type="datetimeFigureOut">
              <a:rPr lang="en-US" altLang="en-US"/>
              <a:pPr>
                <a:defRPr/>
              </a:pPr>
              <a:t>6/13/2018</a:t>
            </a:fld>
            <a:endParaRPr lang="en-GB" alt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FAB18-BC03-4346-8128-B9B9DE8ED2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i="0" smtClean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i="0" smtClean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i="0" smtClean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5" name="s8CDBarBack" hidden="1"/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auto">
          <a:xfrm>
            <a:off x="1143000" y="6426200"/>
            <a:ext cx="6858000" cy="317500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36" name="s8CDBar" hidden="1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1143000" y="6426200"/>
            <a:ext cx="3429000" cy="317500"/>
          </a:xfrm>
          <a:prstGeom prst="rect">
            <a:avLst/>
          </a:prstGeom>
          <a:solidFill>
            <a:srgbClr val="6080F0"/>
          </a:solidFill>
          <a:ln>
            <a:noFill/>
          </a:ln>
          <a:extLst/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smtClean="0">
              <a:ea typeface="+mn-ea"/>
            </a:endParaRPr>
          </a:p>
        </p:txBody>
      </p:sp>
      <p:sp>
        <p:nvSpPr>
          <p:cNvPr id="1037" name="s8CDBarPreText" hidden="1"/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1143000" y="6426200"/>
            <a:ext cx="3086100" cy="317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defRPr/>
            </a:pPr>
            <a:r>
              <a:rPr lang="en-GB" sz="1400" smtClean="0">
                <a:ea typeface="+mn-ea"/>
              </a:rPr>
              <a:t>You have</a:t>
            </a:r>
          </a:p>
        </p:txBody>
      </p:sp>
      <p:sp>
        <p:nvSpPr>
          <p:cNvPr id="1038" name="s8CDBarNumber" hidden="1"/>
          <p:cNvSpPr txBox="1"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4229100" y="6426200"/>
            <a:ext cx="685800" cy="317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r>
              <a:rPr lang="en-GB" sz="1600" smtClean="0">
                <a:ea typeface="+mn-ea"/>
              </a:rPr>
              <a:t>10</a:t>
            </a:r>
          </a:p>
        </p:txBody>
      </p:sp>
      <p:sp>
        <p:nvSpPr>
          <p:cNvPr id="1039" name="s8CDBarPostText" hidden="1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4914900" y="6426200"/>
            <a:ext cx="3086100" cy="3175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sz="1400" smtClean="0">
                <a:ea typeface="+mn-ea"/>
              </a:rPr>
              <a:t>seconds</a:t>
            </a:r>
          </a:p>
        </p:txBody>
      </p:sp>
      <p:pic>
        <p:nvPicPr>
          <p:cNvPr id="1040" name="Picture 15" descr="QCA_LBlue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700" b="1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500188" y="3429000"/>
            <a:ext cx="648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FFFF"/>
                </a:solidFill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68313" y="5222875"/>
            <a:ext cx="8280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b="1" i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Unlocking Potential: Changing Lives</a:t>
            </a:r>
          </a:p>
        </p:txBody>
      </p:sp>
      <p:pic>
        <p:nvPicPr>
          <p:cNvPr id="15365" name="Picture 1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36613"/>
            <a:ext cx="324008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96975"/>
            <a:ext cx="8208962" cy="5545138"/>
          </a:xfrm>
          <a:extLst/>
        </p:spPr>
        <p:txBody>
          <a:bodyPr/>
          <a:lstStyle/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charset="0"/>
              <a:buNone/>
              <a:defRPr/>
            </a:pPr>
            <a:endParaRPr lang="en-GB" b="1" dirty="0" smtClean="0">
              <a:solidFill>
                <a:srgbClr val="000066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charset="0"/>
              <a:buNone/>
              <a:defRPr/>
            </a:pPr>
            <a:r>
              <a:rPr lang="en-GB" sz="2500" b="1" dirty="0" smtClean="0">
                <a:solidFill>
                  <a:srgbClr val="000066"/>
                </a:solidFill>
                <a:latin typeface="Tahoma" charset="0"/>
                <a:ea typeface="ＭＳ Ｐゴシック" charset="0"/>
                <a:cs typeface="Tahoma" charset="0"/>
              </a:rPr>
              <a:t>How </a:t>
            </a:r>
            <a:r>
              <a:rPr lang="en-GB" sz="2500" b="1" dirty="0">
                <a:solidFill>
                  <a:srgbClr val="000066"/>
                </a:solidFill>
                <a:latin typeface="Tahoma" charset="0"/>
                <a:ea typeface="ＭＳ Ｐゴシック" charset="0"/>
                <a:cs typeface="Tahoma" charset="0"/>
              </a:rPr>
              <a:t>much have the academies within CLPT improved over the last three years?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charset="0"/>
              <a:buNone/>
              <a:defRPr/>
            </a:pPr>
            <a:endParaRPr lang="en-GB" sz="2500" b="1" dirty="0">
              <a:solidFill>
                <a:srgbClr val="000066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charset="0"/>
              <a:buNone/>
              <a:defRPr/>
            </a:pPr>
            <a:r>
              <a:rPr lang="en-GB" sz="2500" b="1" dirty="0">
                <a:solidFill>
                  <a:srgbClr val="000066"/>
                </a:solidFill>
                <a:latin typeface="Tahoma" charset="0"/>
                <a:ea typeface="ＭＳ Ｐゴシック" charset="0"/>
                <a:cs typeface="Tahoma" charset="0"/>
              </a:rPr>
              <a:t>What has the Trust contribution been to this?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charset="0"/>
              <a:buNone/>
              <a:defRPr/>
            </a:pPr>
            <a:endParaRPr lang="en-GB" sz="1800" dirty="0">
              <a:solidFill>
                <a:srgbClr val="000066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charset="0"/>
              <a:buNone/>
              <a:defRPr/>
            </a:pPr>
            <a:endParaRPr lang="en-GB" sz="1800" dirty="0">
              <a:solidFill>
                <a:srgbClr val="000066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b="1" dirty="0">
              <a:solidFill>
                <a:srgbClr val="000066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b="1" dirty="0">
              <a:solidFill>
                <a:srgbClr val="000066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2600" i="1" dirty="0">
              <a:solidFill>
                <a:srgbClr val="000066"/>
              </a:solidFill>
              <a:ea typeface="ＭＳ Ｐゴシック" charset="0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GB" sz="2600" i="1" dirty="0">
              <a:solidFill>
                <a:schemeClr val="tx1"/>
              </a:solidFill>
              <a:ea typeface="ＭＳ Ｐゴシック" charset="0"/>
              <a:cs typeface="+mn-cs"/>
            </a:endParaRPr>
          </a:p>
        </p:txBody>
      </p:sp>
      <p:pic>
        <p:nvPicPr>
          <p:cNvPr id="29699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976937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Ofsted Inspections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8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7651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53268"/>
              </p:ext>
            </p:extLst>
          </p:nvPr>
        </p:nvGraphicFramePr>
        <p:xfrm>
          <a:off x="179513" y="1700809"/>
          <a:ext cx="8784976" cy="491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178">
                  <a:extLst>
                    <a:ext uri="{9D8B030D-6E8A-4147-A177-3AD203B41FA5}">
                      <a16:colId xmlns:a16="http://schemas.microsoft.com/office/drawing/2014/main" val="2936783706"/>
                    </a:ext>
                  </a:extLst>
                </a:gridCol>
                <a:gridCol w="1619165">
                  <a:extLst>
                    <a:ext uri="{9D8B030D-6E8A-4147-A177-3AD203B41FA5}">
                      <a16:colId xmlns:a16="http://schemas.microsoft.com/office/drawing/2014/main" val="4064429447"/>
                    </a:ext>
                  </a:extLst>
                </a:gridCol>
                <a:gridCol w="5688633">
                  <a:extLst>
                    <a:ext uri="{9D8B030D-6E8A-4147-A177-3AD203B41FA5}">
                      <a16:colId xmlns:a16="http://schemas.microsoft.com/office/drawing/2014/main" val="24293089"/>
                    </a:ext>
                  </a:extLst>
                </a:gridCol>
              </a:tblGrid>
              <a:tr h="3012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School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Outcome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07013"/>
                  </a:ext>
                </a:extLst>
              </a:tr>
              <a:tr h="1999455"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Heath</a:t>
                      </a:r>
                      <a:r>
                        <a:rPr lang="en-GB" sz="1100" baseline="0" dirty="0" smtClean="0">
                          <a:solidFill>
                            <a:srgbClr val="000066"/>
                          </a:solidFill>
                        </a:rPr>
                        <a:t> Park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26-27 February 2014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7377"/>
                  </a:ext>
                </a:extLst>
              </a:tr>
              <a:tr h="2607295"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Woden Primary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10-11 March 2015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9771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919" y="2266608"/>
            <a:ext cx="5399393" cy="1378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114" y="4311327"/>
            <a:ext cx="5640066" cy="16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976937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Ofsted Inspections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8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7651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6690"/>
              </p:ext>
            </p:extLst>
          </p:nvPr>
        </p:nvGraphicFramePr>
        <p:xfrm>
          <a:off x="179513" y="1700809"/>
          <a:ext cx="8784976" cy="491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178">
                  <a:extLst>
                    <a:ext uri="{9D8B030D-6E8A-4147-A177-3AD203B41FA5}">
                      <a16:colId xmlns:a16="http://schemas.microsoft.com/office/drawing/2014/main" val="2936783706"/>
                    </a:ext>
                  </a:extLst>
                </a:gridCol>
                <a:gridCol w="1619165">
                  <a:extLst>
                    <a:ext uri="{9D8B030D-6E8A-4147-A177-3AD203B41FA5}">
                      <a16:colId xmlns:a16="http://schemas.microsoft.com/office/drawing/2014/main" val="4064429447"/>
                    </a:ext>
                  </a:extLst>
                </a:gridCol>
                <a:gridCol w="5688633">
                  <a:extLst>
                    <a:ext uri="{9D8B030D-6E8A-4147-A177-3AD203B41FA5}">
                      <a16:colId xmlns:a16="http://schemas.microsoft.com/office/drawing/2014/main" val="24293089"/>
                    </a:ext>
                  </a:extLst>
                </a:gridCol>
              </a:tblGrid>
              <a:tr h="3012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School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Outcome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07013"/>
                  </a:ext>
                </a:extLst>
              </a:tr>
              <a:tr h="1999455"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East Dene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03-04 May 2017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7377"/>
                  </a:ext>
                </a:extLst>
              </a:tr>
              <a:tr h="2607295"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Coleridge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04-05 July 2017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9771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401" y="2132856"/>
            <a:ext cx="5542079" cy="1854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400" y="4293096"/>
            <a:ext cx="554208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30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976937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Ofsted Inspections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8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7651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80808"/>
              </p:ext>
            </p:extLst>
          </p:nvPr>
        </p:nvGraphicFramePr>
        <p:xfrm>
          <a:off x="179513" y="1700809"/>
          <a:ext cx="8784976" cy="4911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178">
                  <a:extLst>
                    <a:ext uri="{9D8B030D-6E8A-4147-A177-3AD203B41FA5}">
                      <a16:colId xmlns:a16="http://schemas.microsoft.com/office/drawing/2014/main" val="2936783706"/>
                    </a:ext>
                  </a:extLst>
                </a:gridCol>
                <a:gridCol w="1619165">
                  <a:extLst>
                    <a:ext uri="{9D8B030D-6E8A-4147-A177-3AD203B41FA5}">
                      <a16:colId xmlns:a16="http://schemas.microsoft.com/office/drawing/2014/main" val="4064429447"/>
                    </a:ext>
                  </a:extLst>
                </a:gridCol>
                <a:gridCol w="5688633">
                  <a:extLst>
                    <a:ext uri="{9D8B030D-6E8A-4147-A177-3AD203B41FA5}">
                      <a16:colId xmlns:a16="http://schemas.microsoft.com/office/drawing/2014/main" val="24293089"/>
                    </a:ext>
                  </a:extLst>
                </a:gridCol>
              </a:tblGrid>
              <a:tr h="3012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School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Outcome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07013"/>
                  </a:ext>
                </a:extLst>
              </a:tr>
              <a:tr h="1999455"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Moseley Park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19-20 September 2017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7377"/>
                  </a:ext>
                </a:extLst>
              </a:tr>
              <a:tr h="2607295"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WVTC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05-06 June 2018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n-GB" sz="1100" dirty="0" smtClean="0">
                          <a:solidFill>
                            <a:srgbClr val="000066"/>
                          </a:solidFill>
                        </a:rPr>
                        <a:t>Currently awaiting outcome.</a:t>
                      </a:r>
                      <a:endParaRPr lang="en-GB" sz="11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19771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919" y="2132856"/>
            <a:ext cx="535669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4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4550"/>
              </p:ext>
            </p:extLst>
          </p:nvPr>
        </p:nvGraphicFramePr>
        <p:xfrm>
          <a:off x="755576" y="1737805"/>
          <a:ext cx="7920884" cy="4992737"/>
        </p:xfrm>
        <a:graphic>
          <a:graphicData uri="http://schemas.openxmlformats.org/drawingml/2006/table">
            <a:tbl>
              <a:tblPr/>
              <a:tblGrid>
                <a:gridCol w="116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3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7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3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7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7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measure (7)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measure (7)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measure (7)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8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 name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stage 2 reading progress measure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stage 2 writing progress measure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stage 2 maths progress measure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28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Central Learning Partnership Trust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(3.9 to 6.3)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(4.7 to 7)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(5.1 to 7)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65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 Federation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 to 3)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(3.1 to 4.2)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(2.9 to 3.8)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Hull Collaborative Academy Trust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(1.7 to 3.4)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 to 4.7)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(1.9 to 3.3)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Outwood Grange Academies Trust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(0.6 to 3)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(6.5 to 9)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(3.1 to 5.2)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65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Tudhoe Learning Trust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(0.1 to 2.1)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(2.6 to 4.6)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to 2.7)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Kemnal Academy Trust, The (TKAT)</a:t>
                      </a:r>
                    </a:p>
                  </a:txBody>
                  <a:tcPr marL="8881" marR="8881" marT="88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(0.1 to 0.9)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(0.1 to 0.8)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Significantly above average</a:t>
                      </a:r>
                    </a:p>
                  </a:txBody>
                  <a:tcPr marL="8881" marR="8881" marT="88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(0.5 to 1.2)</a:t>
                      </a:r>
                    </a:p>
                  </a:txBody>
                  <a:tcPr marL="8881" marR="8881" marT="88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4182" y="116632"/>
            <a:ext cx="820896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i="0" kern="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i="0" kern="0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Primary Performance</a:t>
            </a:r>
            <a:endParaRPr lang="en-GB" altLang="en-US" sz="1800" b="1" i="0" kern="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200" i="0" kern="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Top Performing Primary MAT in the country (2016) and one of only seven with all three KS2 Progress 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200" i="0" kern="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Measures judged significantly above national average. </a:t>
            </a:r>
            <a:endParaRPr lang="en-GB" altLang="en-US" sz="1200" i="0" kern="0" dirty="0" smtClean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i="0" kern="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i="0" kern="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kern="0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kern="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4" name="Picture 3" descr="CL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963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78414"/>
              </p:ext>
            </p:extLst>
          </p:nvPr>
        </p:nvGraphicFramePr>
        <p:xfrm>
          <a:off x="107504" y="1772816"/>
          <a:ext cx="8928544" cy="44644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29388">
                  <a:extLst>
                    <a:ext uri="{9D8B030D-6E8A-4147-A177-3AD203B41FA5}">
                      <a16:colId xmlns:a16="http://schemas.microsoft.com/office/drawing/2014/main" val="1574978720"/>
                    </a:ext>
                  </a:extLst>
                </a:gridCol>
                <a:gridCol w="885406">
                  <a:extLst>
                    <a:ext uri="{9D8B030D-6E8A-4147-A177-3AD203B41FA5}">
                      <a16:colId xmlns:a16="http://schemas.microsoft.com/office/drawing/2014/main" val="1034044592"/>
                    </a:ext>
                  </a:extLst>
                </a:gridCol>
                <a:gridCol w="838517">
                  <a:extLst>
                    <a:ext uri="{9D8B030D-6E8A-4147-A177-3AD203B41FA5}">
                      <a16:colId xmlns:a16="http://schemas.microsoft.com/office/drawing/2014/main" val="2194845479"/>
                    </a:ext>
                  </a:extLst>
                </a:gridCol>
                <a:gridCol w="838517">
                  <a:extLst>
                    <a:ext uri="{9D8B030D-6E8A-4147-A177-3AD203B41FA5}">
                      <a16:colId xmlns:a16="http://schemas.microsoft.com/office/drawing/2014/main" val="4141512024"/>
                    </a:ext>
                  </a:extLst>
                </a:gridCol>
                <a:gridCol w="838517">
                  <a:extLst>
                    <a:ext uri="{9D8B030D-6E8A-4147-A177-3AD203B41FA5}">
                      <a16:colId xmlns:a16="http://schemas.microsoft.com/office/drawing/2014/main" val="3080397732"/>
                    </a:ext>
                  </a:extLst>
                </a:gridCol>
                <a:gridCol w="882648">
                  <a:extLst>
                    <a:ext uri="{9D8B030D-6E8A-4147-A177-3AD203B41FA5}">
                      <a16:colId xmlns:a16="http://schemas.microsoft.com/office/drawing/2014/main" val="2507327840"/>
                    </a:ext>
                  </a:extLst>
                </a:gridCol>
                <a:gridCol w="838517">
                  <a:extLst>
                    <a:ext uri="{9D8B030D-6E8A-4147-A177-3AD203B41FA5}">
                      <a16:colId xmlns:a16="http://schemas.microsoft.com/office/drawing/2014/main" val="3107487504"/>
                    </a:ext>
                  </a:extLst>
                </a:gridCol>
                <a:gridCol w="838517">
                  <a:extLst>
                    <a:ext uri="{9D8B030D-6E8A-4147-A177-3AD203B41FA5}">
                      <a16:colId xmlns:a16="http://schemas.microsoft.com/office/drawing/2014/main" val="1858517216"/>
                    </a:ext>
                  </a:extLst>
                </a:gridCol>
                <a:gridCol w="838517">
                  <a:extLst>
                    <a:ext uri="{9D8B030D-6E8A-4147-A177-3AD203B41FA5}">
                      <a16:colId xmlns:a16="http://schemas.microsoft.com/office/drawing/2014/main" val="3128472868"/>
                    </a:ext>
                  </a:extLst>
                </a:gridCol>
              </a:tblGrid>
              <a:tr h="96654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School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Progress 8 Score 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Attainment 8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National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Progress 8 Score 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Attainment 8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National</a:t>
                      </a:r>
                      <a:endParaRPr lang="en-GB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196537"/>
                  </a:ext>
                </a:extLst>
              </a:tr>
              <a:tr h="66737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rgbClr val="000066"/>
                          </a:solidFill>
                          <a:effectLst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b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2015/16</a:t>
                      </a:r>
                      <a:endParaRPr lang="en-GB" sz="14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2016/17</a:t>
                      </a:r>
                      <a:endParaRPr lang="en-GB" sz="14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68136"/>
                  </a:ext>
                </a:extLst>
              </a:tr>
              <a:tr h="14383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Heath Park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0.41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0066"/>
                          </a:solidFill>
                          <a:effectLst/>
                        </a:rPr>
                        <a:t>Above Average</a:t>
                      </a:r>
                      <a:endParaRPr lang="en-GB" sz="1100" b="0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6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54.34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49.5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0.47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0066"/>
                          </a:solidFill>
                          <a:effectLst/>
                        </a:rPr>
                        <a:t>Above Average</a:t>
                      </a:r>
                      <a:endParaRPr lang="en-GB" sz="1100" b="0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F6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51.45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>
                          <a:solidFill>
                            <a:srgbClr val="000066"/>
                          </a:solidFill>
                          <a:effectLst/>
                        </a:rPr>
                        <a:t>44.62</a:t>
                      </a:r>
                      <a:endParaRPr lang="en-GB" sz="1800" b="1" i="0" u="none" strike="noStrike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727940"/>
                  </a:ext>
                </a:extLst>
              </a:tr>
              <a:tr h="1392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Moseley Park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0.53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0066"/>
                          </a:solidFill>
                          <a:effectLst/>
                        </a:rPr>
                        <a:t>Well Above Average</a:t>
                      </a:r>
                      <a:endParaRPr lang="en-GB" sz="1100" b="0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51.97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49.5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1.07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0066"/>
                          </a:solidFill>
                          <a:effectLst/>
                        </a:rPr>
                        <a:t>Well Above Average</a:t>
                      </a:r>
                      <a:endParaRPr lang="en-GB" sz="1100" b="0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49.86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0066"/>
                          </a:solidFill>
                          <a:effectLst/>
                        </a:rPr>
                        <a:t>44.62</a:t>
                      </a:r>
                      <a:endParaRPr lang="en-GB" sz="1800" b="1" i="0" u="none" strike="noStrike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9" marR="6499" marT="6499" marB="0" anchor="ctr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423927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620713"/>
            <a:ext cx="8208962" cy="108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i="0" kern="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i="0" kern="0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Secondary Performance</a:t>
            </a:r>
            <a:endParaRPr lang="en-GB" altLang="en-US" sz="1800" b="1" i="0" kern="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800" i="0" kern="0" dirty="0" smtClean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i="0" kern="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i="0" kern="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kern="0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kern="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5" name="Picture 3" descr="CL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20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545137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Trust Contribution: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Partnerships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All of the above, are the result of partnership and true collaborative working, achieved through the establishment of formal School Improvement Hubs.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Not a pre-requisite or result of academy conversion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None/>
              <a:defRPr/>
            </a:pPr>
            <a:r>
              <a:rPr lang="en-GB" altLang="en-US" sz="3200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BUT</a:t>
            </a:r>
            <a:endParaRPr lang="en-GB" altLang="en-US" sz="2000" b="1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An alternative way of working and your choice to make</a:t>
            </a:r>
            <a:endParaRPr lang="en-GB" altLang="en-US" sz="2000" dirty="0" smtClean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None/>
              <a:defRPr/>
            </a:pPr>
            <a:endParaRPr lang="en-GB" altLang="en-US" sz="20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37891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545137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Partnerships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How would CLPT build on the strengths of new partners?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0090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Recognition and acknowledgement of strengths of partner schools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Audit of strengths and development needs across all schools within an improvement hub and/or collaborative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Action planning and co-ordination of resources across partnership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Working collaboratively to add </a:t>
            </a: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value</a:t>
            </a: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37891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21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545137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Partnerships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Evolving relationships as converter academies join the trust: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To enhance an existing school improvement hub </a:t>
            </a:r>
            <a:endParaRPr lang="en-GB" altLang="en-US" sz="1600" dirty="0" smtClean="0">
              <a:solidFill>
                <a:srgbClr val="000099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0090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To lead ‘arms’ of the trust 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Lead school within a school improvement hub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Provide trust-wide expertise in specific areas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Adding value and leadership capacity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Staffing</a:t>
            </a: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39939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545137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Partnerships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sz="2000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Secondary School Improvement Hub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Subject Groups – in-house support, joint planning, moderation, target setting and progress monitoring, subject specific CPD </a:t>
            </a:r>
            <a:r>
              <a:rPr lang="en-GB" altLang="en-US" sz="1600" dirty="0" err="1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etc</a:t>
            </a: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Leadership Groups – supporting new initiatives: from policy to practice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Sharing of good practice at all levels and in all areas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In-house inclusion solutions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Student Events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0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20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000" b="1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0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39939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93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9055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Vision Statement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The Central Learning Partnership Trust is underpinned by a moral purpose: 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to change lives for the better.  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We are committed to: </a:t>
            </a:r>
          </a:p>
          <a:p>
            <a:pPr lvl="1" eaLnBrk="1" hangingPunct="1">
              <a:lnSpc>
                <a:spcPct val="150000"/>
              </a:lnSpc>
              <a:buClr>
                <a:srgbClr val="000090"/>
              </a:buClr>
              <a:buFont typeface="Arial"/>
              <a:buChar char="•"/>
              <a:defRPr/>
            </a:pPr>
            <a:r>
              <a:rPr lang="en-GB" altLang="en-US" sz="1600" dirty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I</a:t>
            </a: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mproving the life chances of our young people</a:t>
            </a: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0090"/>
              </a:buClr>
              <a:buFont typeface="Arial"/>
              <a:buChar char="•"/>
              <a:defRPr/>
            </a:pPr>
            <a:r>
              <a:rPr lang="en-GB" altLang="en-US" sz="1600" dirty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O</a:t>
            </a: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ptimising their feeling of self-worth</a:t>
            </a: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0090"/>
              </a:buClr>
              <a:buFont typeface="Arial"/>
              <a:buChar char="•"/>
              <a:defRPr/>
            </a:pPr>
            <a:r>
              <a:rPr lang="en-GB" altLang="en-US" sz="1600" dirty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D</a:t>
            </a: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eveloping their resilience and in turn their capacity to embrace the challenges that lie ahead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Above all else, we encourage students to be ambitious for themselves, their families and their communities.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7411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2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188" y="620713"/>
            <a:ext cx="8189912" cy="429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30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r>
              <a:rPr lang="en-GB" altLang="en-US" sz="3000" b="1" i="0" kern="0" dirty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Protecting Uniqueness</a:t>
            </a:r>
            <a:endParaRPr lang="en-GB" altLang="en-US" sz="18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30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Uniqueness of individual academies is fiercely protected: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GB" altLang="en-US" sz="16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0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 cloning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Build on strengths of individual academy partners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Enhances breadth of provision across partnership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Shared resources across and between partnerships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Sufficient space in curriculum to accommodate specialisms </a:t>
            </a:r>
          </a:p>
        </p:txBody>
      </p:sp>
      <p:pic>
        <p:nvPicPr>
          <p:cNvPr id="41987" name="Picture 3" descr="CL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88" y="620713"/>
            <a:ext cx="8208962" cy="684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30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r>
              <a:rPr lang="en-GB" altLang="en-US" sz="3000" b="1" i="0" kern="0" dirty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Governance</a:t>
            </a:r>
            <a:endParaRPr lang="en-GB" altLang="en-US" sz="18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30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CLPT Trust Board: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GB" altLang="en-US" sz="16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Eight </a:t>
            </a: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Trustees with plans for further expansion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Ultimate responsibility for financial sustainability and educational outcomes across all partner academies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Trust Board committees: Finance and Personnel Committee, Audit and Risk Committee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CEO, Finance Director and Operations Director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GB" altLang="en-US" sz="18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30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30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2600" kern="0" dirty="0">
              <a:solidFill>
                <a:srgbClr val="000066"/>
              </a:solidFill>
              <a:latin typeface="Arial"/>
              <a:ea typeface="+mn-ea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2600" kern="0" dirty="0">
              <a:solidFill>
                <a:srgbClr val="336666"/>
              </a:solidFill>
              <a:latin typeface="Arial"/>
              <a:ea typeface="+mn-ea"/>
            </a:endParaRPr>
          </a:p>
        </p:txBody>
      </p:sp>
      <p:pic>
        <p:nvPicPr>
          <p:cNvPr id="45059" name="Picture 2" descr="CL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88" y="620713"/>
            <a:ext cx="8137525" cy="7677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3000" b="1" i="0" kern="0" dirty="0">
              <a:solidFill>
                <a:srgbClr val="000066"/>
              </a:solidFill>
              <a:latin typeface="Tahoma" panose="020B0604030504040204" pitchFamily="34" charset="0"/>
              <a:ea typeface="MS PGothic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r>
              <a:rPr lang="en-GB" altLang="en-US" sz="3000" b="1" i="0" kern="0" dirty="0">
                <a:solidFill>
                  <a:srgbClr val="000066"/>
                </a:solidFill>
                <a:latin typeface="Tahoma" panose="020B0604030504040204" pitchFamily="34" charset="0"/>
                <a:ea typeface="MS PGothic" charset="0"/>
                <a:cs typeface="Tahoma" panose="020B0604030504040204" pitchFamily="34" charset="0"/>
              </a:rPr>
              <a:t>Governance</a:t>
            </a:r>
            <a:endParaRPr lang="en-GB" altLang="en-US" sz="30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GB" altLang="en-US" sz="2800" b="1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Each school or group of schools have their own Local Governing Body or Local Executive Governing Body with accountabilities broadly in line with those of a maintained school:</a:t>
            </a: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GB" altLang="en-US" sz="16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Standards and Effectiveness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Strategic Planning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Recruitment and deployment of staff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Safeguarding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Budget setting and review process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lang="en-GB" altLang="en-US" sz="16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Two Trust nominees sit </a:t>
            </a:r>
            <a:r>
              <a:rPr lang="en-GB" altLang="en-US" sz="1600" i="0" kern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on LGBs / </a:t>
            </a: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LEGBs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lang="en-GB" altLang="en-US" sz="16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CLPT Governance Delegation matrix outlines level of responsibility of  Trust Board, CEO, Trustees, LGBs LEGBs and </a:t>
            </a:r>
            <a:r>
              <a:rPr lang="en-GB" altLang="en-US" sz="1600" i="0" kern="0" dirty="0" err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Headteachers</a:t>
            </a:r>
            <a:endParaRPr lang="en-GB" altLang="en-US" sz="16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GB" altLang="en-US" sz="18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GB" altLang="en-US" sz="18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GB" altLang="en-US" sz="18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2600" kern="0" dirty="0">
              <a:solidFill>
                <a:srgbClr val="000066"/>
              </a:solidFill>
              <a:latin typeface="Arial"/>
              <a:ea typeface="+mn-ea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2600" kern="0" dirty="0">
              <a:solidFill>
                <a:srgbClr val="336666"/>
              </a:solidFill>
              <a:latin typeface="Arial"/>
              <a:ea typeface="+mn-ea"/>
            </a:endParaRPr>
          </a:p>
        </p:txBody>
      </p:sp>
      <p:pic>
        <p:nvPicPr>
          <p:cNvPr id="46083" name="Picture 2" descr="CL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620713"/>
            <a:ext cx="8784530" cy="774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2800" b="1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r>
              <a:rPr lang="en-GB" altLang="en-US" sz="2800" b="1" i="0" kern="0" dirty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Core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6666"/>
              </a:buClr>
              <a:buSzPct val="70000"/>
              <a:defRPr/>
            </a:pPr>
            <a:endParaRPr lang="en-GB" altLang="en-US" sz="1800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Legal, Statutory and Regularity </a:t>
            </a:r>
            <a:r>
              <a:rPr lang="en-GB" altLang="en-US" sz="1600" i="0" kern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Compliance</a:t>
            </a:r>
            <a:endParaRPr lang="en-GB" altLang="en-US" sz="1600" i="0" kern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1600" i="0" kern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Trust </a:t>
            </a:r>
            <a:r>
              <a:rPr lang="en-GB" altLang="en-US" sz="1600" i="0" kern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wide policy </a:t>
            </a:r>
            <a:r>
              <a:rPr lang="en-GB" altLang="en-US" sz="1600" i="0" kern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development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Payroll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the Trust operates its own centralised Payroll service </a:t>
            </a:r>
            <a:endParaRPr lang="en-GB" altLang="en-US" sz="1600" i="0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Finance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HR – support for recruitment, grievance, disciplinary, absence monitoring, industrial relations, terms and conditions, restructures and salary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issues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Creative Services – assistance with design, production and publication of a variety of materials e.g. school prospectus, website design, enhancing learning environments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ICT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infrastructure – systems development, technical support and development,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troubleshooting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Facilities Management 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Marketing and Communications –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management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of communications with third parties</a:t>
            </a: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1600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1600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lnSpc>
                <a:spcPct val="15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GB" altLang="en-US" sz="1600" i="0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99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GB" altLang="en-US" sz="2000" i="0" kern="0" dirty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47107" name="Picture 3" descr="CL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93590" y="620688"/>
            <a:ext cx="8598889" cy="528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336666"/>
              </a:buClr>
              <a:buFontTx/>
              <a:buNone/>
            </a:pPr>
            <a:endParaRPr lang="en-GB" altLang="en-US" sz="2800" b="1" i="0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336666"/>
              </a:buClr>
              <a:buFontTx/>
              <a:buNone/>
            </a:pPr>
            <a:r>
              <a:rPr lang="en-GB" altLang="en-US" sz="2800" b="1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Education Support</a:t>
            </a:r>
            <a:endParaRPr lang="en-GB" altLang="en-US" sz="2800" b="1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Clr>
                <a:srgbClr val="000066"/>
              </a:buClr>
              <a:buSzPct val="100000"/>
              <a:buFontTx/>
              <a:buNone/>
            </a:pPr>
            <a:endParaRPr lang="en-GB" altLang="en-US" sz="1600" b="1" i="0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school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school partnership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NLE,NLG, SLE support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Trust-wide ‘champions’ support 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SLT support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departmental support 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access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national leadership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development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programmes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TSA support and career opportunities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ITT through our own Schools Direct programme 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head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teachers and executive head teachers forum </a:t>
            </a:r>
            <a:endParaRPr lang="en-GB" altLang="en-US" sz="1600" i="0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oint training opportunities</a:t>
            </a:r>
          </a:p>
          <a:p>
            <a:pPr marL="742950" lvl="1" indent="-285750" eaLnBrk="1" hangingPunct="1"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NQT and RQT support</a:t>
            </a:r>
            <a:endParaRPr lang="en-GB" altLang="en-US" sz="1600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1800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000099"/>
              </a:buClr>
              <a:buFontTx/>
              <a:buNone/>
            </a:pPr>
            <a:endParaRPr lang="en-GB" altLang="en-US" sz="2000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179" name="Picture 2" descr="CL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611188" y="620713"/>
            <a:ext cx="8208962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336666"/>
              </a:buClr>
              <a:buFontTx/>
              <a:buNone/>
            </a:pPr>
            <a:endParaRPr lang="en-GB" altLang="en-US" sz="2800" b="1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336666"/>
              </a:buClr>
              <a:buFontTx/>
              <a:buNone/>
            </a:pPr>
            <a:r>
              <a:rPr lang="en-GB" altLang="en-US" sz="2800" b="1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Economies of Scale</a:t>
            </a:r>
            <a:endParaRPr lang="en-GB" altLang="en-US" sz="2800" b="1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336666"/>
              </a:buClr>
              <a:buFontTx/>
              <a:buNone/>
            </a:pPr>
            <a:endParaRPr lang="en-GB" altLang="en-US" sz="1600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0066"/>
              </a:buClr>
              <a:buSzPct val="100000"/>
              <a:buFontTx/>
              <a:buNone/>
            </a:pP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Presently CLPT has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ten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academies and one Free School in the Trust. Any increase in member schools will not require additional central staff/cost, as we have reached a level at which we can begin to optimise economies of scale. As the Trust increases the number of member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academies,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economies of scale will enable a reduction in individual contributions. </a:t>
            </a:r>
            <a:r>
              <a:rPr lang="en-GB" altLang="en-US" sz="1600" i="0" dirty="0" err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DfE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research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shows no further </a:t>
            </a:r>
            <a:r>
              <a:rPr lang="en-GB" altLang="en-US" sz="1600" i="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investment in central support </a:t>
            </a: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required until a trust exceeds twenty schools.</a:t>
            </a:r>
          </a:p>
          <a:p>
            <a:pPr lvl="1" eaLnBrk="1" hangingPunct="1">
              <a:lnSpc>
                <a:spcPct val="120000"/>
              </a:lnSpc>
              <a:buClr>
                <a:srgbClr val="000066"/>
              </a:buClr>
              <a:buSzPct val="100000"/>
              <a:buFontTx/>
              <a:buNone/>
            </a:pPr>
            <a:r>
              <a:rPr lang="en-GB" altLang="en-US" sz="1600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What this means is:</a:t>
            </a:r>
          </a:p>
          <a:p>
            <a:pPr marL="742950" lvl="1" indent="-285750" eaLnBrk="1" hangingPunct="1">
              <a:lnSpc>
                <a:spcPct val="120000"/>
              </a:lnSpc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b="1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Greater job security – as more money goes to support ‘core business’</a:t>
            </a:r>
          </a:p>
          <a:p>
            <a:pPr marL="742950" lvl="1" indent="-285750" eaLnBrk="1" hangingPunct="1">
              <a:lnSpc>
                <a:spcPct val="120000"/>
              </a:lnSpc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b="1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Enhanced career opportunities – cross-hub roles</a:t>
            </a:r>
          </a:p>
          <a:p>
            <a:pPr marL="742950" lvl="1" indent="-285750" eaLnBrk="1" hangingPunct="1">
              <a:lnSpc>
                <a:spcPct val="120000"/>
              </a:lnSpc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b="1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Succession Planning through Job Shadowing</a:t>
            </a:r>
          </a:p>
          <a:p>
            <a:pPr marL="742950" lvl="1" indent="-285750" eaLnBrk="1" hangingPunct="1">
              <a:lnSpc>
                <a:spcPct val="120000"/>
              </a:lnSpc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b="1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Bespoke CPD to facilitate capacity building </a:t>
            </a:r>
          </a:p>
          <a:p>
            <a:pPr marL="742950" lvl="1" indent="-285750" eaLnBrk="1" hangingPunct="1">
              <a:lnSpc>
                <a:spcPct val="120000"/>
              </a:lnSpc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b="1" i="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Better placed to minimise impact of National Funding Formula</a:t>
            </a:r>
          </a:p>
          <a:p>
            <a:pPr marL="742950" lvl="1" indent="-285750" eaLnBrk="1" hangingPunct="1">
              <a:lnSpc>
                <a:spcPct val="120000"/>
              </a:lnSpc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1600" b="1" i="0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eaLnBrk="1" hangingPunct="1">
              <a:lnSpc>
                <a:spcPct val="120000"/>
              </a:lnSpc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1600" b="1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buClr>
                <a:srgbClr val="000099"/>
              </a:buClr>
              <a:buSzPct val="100000"/>
              <a:buFontTx/>
              <a:buNone/>
            </a:pPr>
            <a:endParaRPr lang="en-GB" altLang="en-US" sz="1800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rgbClr val="000099"/>
              </a:buClr>
              <a:buFontTx/>
              <a:buNone/>
            </a:pPr>
            <a:endParaRPr lang="en-GB" altLang="en-US" sz="2000" i="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03" name="Picture 2" descr="CL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700" b="1">
              <a:solidFill>
                <a:srgbClr val="FFFFFF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  <a:latin typeface="Times" panose="02020603050405020304" pitchFamily="18" charset="0"/>
            </a:endParaRPr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1500188" y="3429000"/>
            <a:ext cx="648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rgbClr val="FFFFFF"/>
                </a:solidFill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468313" y="5222875"/>
            <a:ext cx="8280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b="1" i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Unlocking Potential: Changing Lives</a:t>
            </a:r>
          </a:p>
        </p:txBody>
      </p:sp>
      <p:pic>
        <p:nvPicPr>
          <p:cNvPr id="70661" name="Picture 1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36613"/>
            <a:ext cx="324008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Vision Statement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4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457200" lvl="1" indent="0" eaLnBrk="1" hangingPunct="1">
              <a:lnSpc>
                <a:spcPct val="14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We believe:</a:t>
            </a:r>
          </a:p>
          <a:p>
            <a:pPr marL="457200" lvl="1" indent="0" eaLnBrk="1" hangingPunct="1">
              <a:lnSpc>
                <a:spcPct val="14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	Success is the birth-right of every individual</a:t>
            </a:r>
          </a:p>
          <a:p>
            <a:pPr marL="457200" lvl="1" indent="0" eaLnBrk="1" hangingPunct="1">
              <a:lnSpc>
                <a:spcPct val="14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	Schools must be relentless in their drive to ensure this is delivered</a:t>
            </a:r>
          </a:p>
          <a:p>
            <a:pPr marL="457200" lvl="1" indent="0" eaLnBrk="1" hangingPunct="1">
              <a:lnSpc>
                <a:spcPct val="14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457200" lvl="1" indent="0" eaLnBrk="1" hangingPunct="1">
              <a:lnSpc>
                <a:spcPct val="14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We are determined:</a:t>
            </a:r>
          </a:p>
          <a:p>
            <a:pPr marL="457200" lvl="1" indent="0" eaLnBrk="1" hangingPunct="1">
              <a:lnSpc>
                <a:spcPct val="14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	To challenge the premise that education alone cannot break the cycle of             </a:t>
            </a:r>
          </a:p>
          <a:p>
            <a:pPr marL="457200" lvl="1" indent="0" eaLnBrk="1" hangingPunct="1">
              <a:lnSpc>
                <a:spcPct val="140000"/>
              </a:lnSpc>
              <a:buClr>
                <a:srgbClr val="000090"/>
              </a:buClr>
              <a:buFont typeface="Wingdings" panose="05000000000000000000" pitchFamily="2" charset="2"/>
              <a:buNone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	deprivation – low aspirations and resultant low outcomes</a:t>
            </a:r>
          </a:p>
          <a:p>
            <a:pPr marL="457200" lvl="1" indent="0" eaLnBrk="1" hangingPunct="1">
              <a:lnSpc>
                <a:spcPct val="14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	To eradicate the poverty of expectation </a:t>
            </a:r>
          </a:p>
          <a:p>
            <a:pPr marL="457200" lvl="1" indent="0" eaLnBrk="1" hangingPunct="1">
              <a:lnSpc>
                <a:spcPct val="14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	To instil in every member of our school communities a personal resolve and 	drive to succeed</a:t>
            </a:r>
          </a:p>
          <a:p>
            <a:pPr marL="457200" lvl="1" indent="0" eaLnBrk="1" hangingPunct="1">
              <a:lnSpc>
                <a:spcPct val="14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	To create a ‘Yes We Can’ mentality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chemeClr val="tx1"/>
              </a:solidFill>
            </a:endParaRPr>
          </a:p>
        </p:txBody>
      </p:sp>
      <p:pic>
        <p:nvPicPr>
          <p:cNvPr id="19459" name="Picture 5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Partner Schools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4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chemeClr val="tx1"/>
              </a:solidFill>
            </a:endParaRPr>
          </a:p>
        </p:txBody>
      </p:sp>
      <p:pic>
        <p:nvPicPr>
          <p:cNvPr id="19459" name="Picture 5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0" y="1700808"/>
            <a:ext cx="74962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2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8316912" cy="612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Central Learning Partnership Trust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Heath Park became an academy in December 2011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Moseley Park – academy status June 2012 (sponsor-led)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Woden Primary – academy status April 2013 (sponsor-led)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Coleridge Primary (Rotherham) – academy status April 2013 (sponsor-led)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East Dene Primary (Rotherham) – academy status April 2013 (sponsor-led)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chemeClr val="tx1"/>
              </a:solidFill>
            </a:endParaRPr>
          </a:p>
        </p:txBody>
      </p:sp>
      <p:pic>
        <p:nvPicPr>
          <p:cNvPr id="21507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97013"/>
            <a:ext cx="8316912" cy="5905599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en-GB" altLang="en-US" sz="30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Joined the Trust  2015 and 2016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3000" b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8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Eastwood Village Primary - September 2015 (Basic Needs funded new build)  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Wolverhampton Vocational Training Centre, 16 – 18 Special School – September</a:t>
            </a:r>
          </a:p>
          <a:p>
            <a:pPr marL="457200" lvl="1" indent="0" eaLnBrk="1" hangingPunct="1">
              <a:lnSpc>
                <a:spcPct val="70000"/>
              </a:lnSpc>
              <a:buClr>
                <a:srgbClr val="000099"/>
              </a:buClr>
              <a:buNone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    2015 (Free School)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Westcroft</a:t>
            </a: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School – academy status December 2015 (converter)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Broadmeadow</a:t>
            </a: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Special School – academy status December 2016 (converter) 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457200" lvl="1" indent="0" eaLnBrk="1" hangingPunct="1">
              <a:lnSpc>
                <a:spcPct val="70000"/>
              </a:lnSpc>
              <a:buClr>
                <a:srgbClr val="000099"/>
              </a:buClr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chemeClr val="tx1"/>
              </a:solidFill>
            </a:endParaRPr>
          </a:p>
        </p:txBody>
      </p:sp>
      <p:pic>
        <p:nvPicPr>
          <p:cNvPr id="23555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556792"/>
            <a:ext cx="8316912" cy="6121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en-GB" altLang="en-US" sz="30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Joined the Trust: Spring/Summer 2018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en-GB" altLang="en-US" sz="30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8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D’Eyncourt</a:t>
            </a: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Primary School: academy status April 2018 (converter) 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Coppice Performing Arts School: academy status June 2018 (sponsor-led)</a:t>
            </a: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457200" lvl="1" indent="0" eaLnBrk="1" hangingPunct="1">
              <a:lnSpc>
                <a:spcPct val="70000"/>
              </a:lnSpc>
              <a:buClr>
                <a:srgbClr val="000099"/>
              </a:buClr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457200" lvl="1" indent="0" eaLnBrk="1" hangingPunct="1">
              <a:lnSpc>
                <a:spcPct val="70000"/>
              </a:lnSpc>
              <a:buClr>
                <a:srgbClr val="000099"/>
              </a:buClr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 eaLnBrk="1" hangingPunct="1">
              <a:lnSpc>
                <a:spcPct val="7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chemeClr val="tx1"/>
              </a:solidFill>
            </a:endParaRPr>
          </a:p>
        </p:txBody>
      </p:sp>
      <p:pic>
        <p:nvPicPr>
          <p:cNvPr id="23555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884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Strategic Priorities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Our strategic priorities are underpinned by the following: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0"/>
              </a:buClr>
              <a:buFont typeface="Wingdings" panose="05000000000000000000" pitchFamily="2" charset="2"/>
              <a:buNone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0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The creation of collaborative school improvement systems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Optimising the capacity of the present backroom structure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Maximising the funding into individual academies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</a:rPr>
              <a:t> Focussing on our core business – continuous school improvement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en-GB" altLang="en-US" sz="1800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600" i="1" dirty="0" smtClean="0">
              <a:solidFill>
                <a:schemeClr val="tx1"/>
              </a:solidFill>
            </a:endParaRPr>
          </a:p>
        </p:txBody>
      </p:sp>
      <p:pic>
        <p:nvPicPr>
          <p:cNvPr id="25603" name="Picture 4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620713"/>
            <a:ext cx="8208962" cy="5976937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altLang="en-US" b="1" dirty="0" smtClean="0">
                <a:solidFill>
                  <a:srgbClr val="000066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Structural Collaboration</a:t>
            </a:r>
            <a:endParaRPr lang="en-GB" altLang="en-US" sz="1800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The benefits: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600" dirty="0" smtClean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50000"/>
              </a:lnSpc>
              <a:buClr>
                <a:srgbClr val="000090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Maximises the impact of all resources on all students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Working in partnership with resources following need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Best practice shared across partnership schools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A joint approach to recruitment, training and retention - TSA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Additional career development opportunities 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Building capacity </a:t>
            </a:r>
          </a:p>
          <a:p>
            <a:pPr lvl="1" eaLnBrk="1" hangingPunct="1">
              <a:lnSpc>
                <a:spcPct val="150000"/>
              </a:lnSpc>
              <a:buClr>
                <a:srgbClr val="000099"/>
              </a:buClr>
              <a:buFont typeface="Arial"/>
              <a:buChar char="•"/>
              <a:defRPr/>
            </a:pPr>
            <a:r>
              <a:rPr lang="en-GB" altLang="en-US" sz="1600" dirty="0" smtClean="0">
                <a:solidFill>
                  <a:srgbClr val="000066"/>
                </a:solidFill>
                <a:latin typeface="Tahoma" panose="020B0604030504040204" pitchFamily="34" charset="0"/>
                <a:ea typeface="ＭＳ Ｐゴシック" charset="0"/>
                <a:cs typeface="Tahoma" panose="020B0604030504040204" pitchFamily="34" charset="0"/>
              </a:rPr>
              <a:t>Succession planning</a:t>
            </a:r>
          </a:p>
          <a:p>
            <a:pPr marL="457200" lvl="1" indent="0" eaLnBrk="1" hangingPunct="1">
              <a:lnSpc>
                <a:spcPct val="150000"/>
              </a:lnSpc>
              <a:buClr>
                <a:srgbClr val="000099"/>
              </a:buClr>
              <a:buFont typeface="Wingdings" panose="05000000000000000000" pitchFamily="2" charset="2"/>
              <a:buNone/>
              <a:defRPr/>
            </a:pPr>
            <a:endParaRPr lang="en-GB" altLang="en-US" sz="1800" dirty="0">
              <a:solidFill>
                <a:srgbClr val="000066"/>
              </a:solidFill>
              <a:latin typeface="Tahoma" panose="020B0604030504040204" pitchFamily="34" charset="0"/>
              <a:ea typeface="ＭＳ Ｐゴシック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b="1" dirty="0" smtClean="0">
              <a:solidFill>
                <a:srgbClr val="000066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rgbClr val="000066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GB" altLang="en-US" sz="2600" i="1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7651" name="Picture 3" descr="CL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88913"/>
            <a:ext cx="10795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DBFILENAME" val="Default.mdb"/>
  <p:tag name="S8TG_CURRENTVOTETOTALS" val="0"/>
  <p:tag name="S8TG_RELOADSLIDEAUTOREFRESH" val="1"/>
  <p:tag name="S8TG_CD_FLASHSTYLE" val="0"/>
  <p:tag name="S8TG_CD_FLASHREVERSE" val="False"/>
  <p:tag name="S8TG_CD_FLASHPLAYSOUND" val="False"/>
  <p:tag name="S8TG_CD_FLASHSHOWPERCENT" val="False"/>
  <p:tag name="S8TG_CD_FLASHSHOWTEXT" val="True"/>
  <p:tag name="S8TG_CD_FLASHSIZE" val="0"/>
  <p:tag name="S8TG_SD_SOUNDOFFSET" val="0"/>
  <p:tag name="S8TG_SD_SOUNDLOOP" val="0"/>
  <p:tag name="S8TG_CD_VIDEOSPEED" val="0"/>
  <p:tag name="S8TG_CD_VIDEOSOUND" val="0"/>
  <p:tag name="S8TG_CD_COLOURFADE" val="0"/>
  <p:tag name="S8TG_CD_REVERSE" val="0"/>
  <p:tag name="S8TG_CD_STYLE" val="0"/>
  <p:tag name="S8TGHASMAKEVOTE" val="0"/>
  <p:tag name="S8TGPOWERQVERSION" val="260"/>
  <p:tag name="S8TG_EXCELIMPORTRANGE" val="A1:A5"/>
  <p:tag name="S8TG_EXCELIMPORTSHEET" val="Sheet1"/>
  <p:tag name="S8TG_EXCELIMPORTDATA" val="0"/>
  <p:tag name="S8TG_EXCELAUTOSTEP" val="!3,0|!1,0|!5,0|0,0|0,0|0,0|0,3|0,3|0,3|0,1|0,0|0,0|!3,0|!1,0|1,0|0,0"/>
  <p:tag name="S8TG_EXCELDIRECTION" val="0|0|0|0|0|0|0|0|0|0|0|1|1|1|0|0"/>
  <p:tag name="S8TG_EXCELSTARTCELL" val="A1|A1|B1|A3|B3|B3|C3|D3|E3|B3|M3|F2|F1|F1|F3|F14"/>
  <p:tag name="S8TG_EXCELSHEETNUMBER" val="2|2|2|1|1|1|1|1|1|3|3|2|2|2|4|4"/>
  <p:tag name="S8TG_EXCELDATASEND" val="0|0|0|0|0|0|0|0|0|0|0|0|0|0|0|0"/>
  <p:tag name="S8TGEXCELFILENAME" val="Book1"/>
  <p:tag name="S8TGEXCELSEND" val="0"/>
  <p:tag name="S8TG_SB_SBSTYLE" val="0"/>
  <p:tag name="S8TG_SB_SBSENDTEXT" val="Place %P|Score %S"/>
  <p:tag name="S8TG_SB_SBIGNOREKS" val="0"/>
  <p:tag name="S8TG_SB_SBSORTREVERSE" val="0"/>
  <p:tag name="S8TG_SB_SBSORTBY" val="1"/>
  <p:tag name="S8TG_SB_SBLISTCOUNT" val="1"/>
  <p:tag name="S8TG_SB_SBSHOWCOLUMNS" val="0 1 2 3"/>
  <p:tag name="S8TG_SB_SBGROUPTOKP" val="5"/>
  <p:tag name="S8TG_SB_SBGROUPFROMKP" val="1"/>
  <p:tag name="S8TG_SB_SBGROUPTOSB" val="5"/>
  <p:tag name="S8TG_SB_SBGROUPFROMSB" val="1"/>
  <p:tag name="S8TG_SB_SBSHOWONKP" val="0"/>
  <p:tag name="S8TG_SB_SBSHOWONSB" val="1"/>
  <p:tag name="S8TG_SB_CATAGORY" val="All Individuals"/>
  <p:tag name="S8TG_SB_QUIZROUND" val="All Rounds"/>
  <p:tag name="S8TG_SH_SHOWCORRECTRECTANGLE" val="0"/>
  <p:tag name="S8TG_SH_ANIMATESTYLE" val="0"/>
  <p:tag name="S8TG_SH_SHOWANIMATE" val="0"/>
  <p:tag name="S8TG_CUMULATIVESCORES" val="0"/>
  <p:tag name="S8TG_NORMALISE" val="1"/>
  <p:tag name="S8TG_SH_SHOWCORRECT" val="1"/>
  <p:tag name="S8TG_SH_SHOWAVERAGE" val="0"/>
  <p:tag name="S8TG_SH_SHOWABSTAINED" val="0"/>
  <p:tag name="S8TG_SH_SHOWBARLABELS" val="1"/>
  <p:tag name="S8TG_SH_SHOWGRID" val="0"/>
  <p:tag name="S8TG_SH_SHOWAXIS" val="0"/>
  <p:tag name="S8TG_SH_SHOWLEGEND" val="1"/>
  <p:tag name="S8TG_BS_USE3DCANS" val="0"/>
  <p:tag name="S8TG_BL_ABPRIOPTIONS" val="0"/>
  <p:tag name="S8TG_BL_ABPRIQUESTION" val="0"/>
  <p:tag name="S8TG_BL_BARLABEL" val="0"/>
  <p:tag name="S8TG_BS_BARSTYLE" val="0"/>
  <p:tag name="S8TG_SCHISTORICALTITLE" val="Historical"/>
  <p:tag name="S8TG_SCHISTORICALAVERAGE" val="0"/>
  <p:tag name="S8TG_SCHISTORICALSELECTION" val="0|0"/>
  <p:tag name="S8TGSCTYPE" val="0"/>
  <p:tag name="S8TG_L_LCDTEXT" val="   Prepare to|      Vote|Time left %T|Keys %K|      Vote|    Finished"/>
  <p:tag name="S8TG_V_SHOWASTERISKS" val="0"/>
  <p:tag name="S8TG_V_CDTIME" val="10"/>
  <p:tag name="S8TG_V_FIRSTCORRECT" val="0"/>
  <p:tag name="S8TG_V_BEEPATSTOP" val="1"/>
  <p:tag name="S8TG_V_BEEPATSTART" val="1"/>
  <p:tag name="S8TG_D_DECVOTETEXT" val="Yes|No|???"/>
  <p:tag name="S8TG_N_DECIMALVALUES" val="0"/>
  <p:tag name="S8TG_V_CANCELKEY" val="1"/>
  <p:tag name="S8TG_N_VALUEHIGH" val="9"/>
  <p:tag name="S8TG_N_VALUELOW" val="0"/>
  <p:tag name="S8TGR_DEMOGRAPHIC" val="0"/>
  <p:tag name="S8TGR_SIMPLELCD" val="0"/>
  <p:tag name="S8TG_C_MAXENTRIES" val="1"/>
  <p:tag name="S8TG_C_BULLETNUMBERS" val="0"/>
  <p:tag name="S8TG_VOTETYPE" val="0"/>
  <p:tag name="S8TGPRESINDEX" val="K2361713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  <p:tag name="S8TGVOTESTARTER" val="1"/>
  <p:tag name="S8TGANI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  <p:tag name="S8TGVOTESTARTER" val="1"/>
  <p:tag name="S8TGANI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8TGS8" val="1"/>
  <p:tag name="S8TGVOTESHAPE" val="1"/>
</p:tagLst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40249</TotalTime>
  <Words>1349</Words>
  <Application>Microsoft Office PowerPoint</Application>
  <PresentationFormat>On-screen Show (4:3)</PresentationFormat>
  <Paragraphs>452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Tahoma</vt:lpstr>
      <vt:lpstr>Times</vt:lpstr>
      <vt:lpstr>Times New Roman</vt:lpstr>
      <vt:lpstr>Wingdings</vt:lpstr>
      <vt:lpstr>Echo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Rumble</dc:creator>
  <cp:lastModifiedBy>Doug Selkirk</cp:lastModifiedBy>
  <cp:revision>1271</cp:revision>
  <cp:lastPrinted>2015-04-16T07:20:14Z</cp:lastPrinted>
  <dcterms:created xsi:type="dcterms:W3CDTF">2004-09-03T14:44:25Z</dcterms:created>
  <dcterms:modified xsi:type="dcterms:W3CDTF">2018-06-13T12:29:58Z</dcterms:modified>
</cp:coreProperties>
</file>